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0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47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64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24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96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09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52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3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40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87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4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86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9A94-E76E-43BD-B770-A175B052209F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7E34A-2F7C-4820-AC9C-B6BF2238F9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8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de cantos arredondados 24"/>
          <p:cNvSpPr/>
          <p:nvPr/>
        </p:nvSpPr>
        <p:spPr>
          <a:xfrm>
            <a:off x="3573016" y="1115616"/>
            <a:ext cx="1546838" cy="1794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9" b="83067"/>
          <a:stretch/>
        </p:blipFill>
        <p:spPr bwMode="auto">
          <a:xfrm>
            <a:off x="-27384" y="-36512"/>
            <a:ext cx="6885384" cy="67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460734" y="611560"/>
            <a:ext cx="1760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t-BR" b="1" u="sng" dirty="0">
                <a:cs typeface="Arial" pitchFamily="34" charset="0"/>
              </a:rPr>
              <a:t>PROGRAMAÇÃO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-27384" y="1050567"/>
            <a:ext cx="6863333" cy="8159561"/>
            <a:chOff x="-5333" y="1020951"/>
            <a:chExt cx="6863333" cy="8159561"/>
          </a:xfrm>
        </p:grpSpPr>
        <p:sp>
          <p:nvSpPr>
            <p:cNvPr id="24" name="Retângulo de cantos arredondados 23"/>
            <p:cNvSpPr/>
            <p:nvPr/>
          </p:nvSpPr>
          <p:spPr>
            <a:xfrm>
              <a:off x="3717032" y="7710736"/>
              <a:ext cx="2592288" cy="63992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de cantos arredondados 22"/>
            <p:cNvSpPr/>
            <p:nvPr/>
          </p:nvSpPr>
          <p:spPr>
            <a:xfrm>
              <a:off x="3656050" y="7172772"/>
              <a:ext cx="1368152" cy="18000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3573016" y="3956784"/>
              <a:ext cx="1440160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de cantos arredondados 20"/>
            <p:cNvSpPr/>
            <p:nvPr/>
          </p:nvSpPr>
          <p:spPr>
            <a:xfrm>
              <a:off x="260648" y="6818054"/>
              <a:ext cx="1368152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3609018" y="5444580"/>
              <a:ext cx="1584177" cy="2407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de cantos arredondados 18"/>
            <p:cNvSpPr/>
            <p:nvPr/>
          </p:nvSpPr>
          <p:spPr>
            <a:xfrm>
              <a:off x="3612578" y="2276228"/>
              <a:ext cx="1436601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260648" y="5291039"/>
              <a:ext cx="1512168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260648" y="4072225"/>
              <a:ext cx="1440160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225978" y="2709306"/>
              <a:ext cx="1402822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260648" y="1043597"/>
              <a:ext cx="1546838" cy="21603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69" b="83067"/>
            <a:stretch/>
          </p:blipFill>
          <p:spPr bwMode="auto">
            <a:xfrm>
              <a:off x="-5333" y="8504538"/>
              <a:ext cx="6863333" cy="675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tângulo 8"/>
            <p:cNvSpPr/>
            <p:nvPr/>
          </p:nvSpPr>
          <p:spPr>
            <a:xfrm>
              <a:off x="210691" y="1020951"/>
              <a:ext cx="3237693" cy="7325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1000" b="1" dirty="0" smtClean="0"/>
                <a:t>02/09/2019 </a:t>
              </a:r>
              <a:r>
                <a:rPr lang="pt-BR" sz="1000" b="1" dirty="0"/>
                <a:t>(segunda-feira)</a:t>
              </a:r>
              <a:endParaRPr lang="pt-BR" sz="1000" dirty="0"/>
            </a:p>
            <a:p>
              <a:pPr algn="just"/>
              <a:r>
                <a:rPr lang="pt-BR" sz="1000" dirty="0" smtClean="0"/>
                <a:t>Apresentação </a:t>
              </a:r>
              <a:r>
                <a:rPr lang="pt-BR" sz="1000" dirty="0"/>
                <a:t>do curso </a:t>
              </a:r>
            </a:p>
            <a:p>
              <a:pPr algn="just"/>
              <a:r>
                <a:rPr lang="pt-BR" sz="1000" dirty="0"/>
                <a:t>Coordenadoras do Curso</a:t>
              </a:r>
            </a:p>
            <a:p>
              <a:pPr algn="just"/>
              <a:r>
                <a:rPr lang="pt-BR" sz="1000" b="1" dirty="0" smtClean="0"/>
                <a:t>Aula 1 </a:t>
              </a:r>
              <a:r>
                <a:rPr lang="pt-BR" sz="1000" dirty="0" smtClean="0"/>
                <a:t>–</a:t>
              </a:r>
              <a:r>
                <a:rPr lang="pt-BR" sz="1000" b="1" dirty="0" smtClean="0"/>
                <a:t>  </a:t>
              </a:r>
              <a:r>
                <a:rPr lang="pt-BR" sz="1000" dirty="0" smtClean="0"/>
                <a:t>Histórico </a:t>
              </a:r>
              <a:r>
                <a:rPr lang="pt-BR" sz="1000" dirty="0"/>
                <a:t>do Instituto Adolfo Lutz e do Centro de Parasitologia</a:t>
              </a:r>
            </a:p>
            <a:p>
              <a:pPr algn="just"/>
              <a:r>
                <a:rPr lang="pt-BR" sz="1000" dirty="0" smtClean="0"/>
                <a:t>Prof</a:t>
              </a:r>
              <a:r>
                <a:rPr lang="pt-BR" sz="1000" dirty="0"/>
                <a:t>. Dr. José Eduardo </a:t>
              </a:r>
              <a:r>
                <a:rPr lang="pt-BR" sz="1000" dirty="0" err="1"/>
                <a:t>Tolezano</a:t>
              </a:r>
              <a:r>
                <a:rPr lang="pt-BR" sz="1000" dirty="0"/>
                <a:t> – Centro de Parasitologia e Micologia – </a:t>
              </a:r>
              <a:r>
                <a:rPr lang="pt-BR" sz="1000" dirty="0" smtClean="0"/>
                <a:t>IAL/SP</a:t>
              </a:r>
              <a:endParaRPr lang="pt-BR" sz="1000" dirty="0"/>
            </a:p>
            <a:p>
              <a:pPr algn="just"/>
              <a:r>
                <a:rPr lang="pt-BR" sz="1000" b="1" dirty="0" smtClean="0"/>
                <a:t>Aula </a:t>
              </a:r>
              <a:r>
                <a:rPr lang="pt-BR" sz="1000" b="1" dirty="0"/>
                <a:t>2</a:t>
              </a:r>
              <a:r>
                <a:rPr lang="pt-BR" sz="1000" dirty="0"/>
                <a:t> – Conceitos gerais em Parasitologia </a:t>
              </a:r>
            </a:p>
            <a:p>
              <a:pPr algn="just"/>
              <a:r>
                <a:rPr lang="pt-BR" sz="1000" dirty="0" smtClean="0"/>
                <a:t>Prof</a:t>
              </a:r>
              <a:r>
                <a:rPr lang="pt-BR" sz="1000" dirty="0"/>
                <a:t>. Dr. Pedro Luiz Silva Pinto – Centro de Parasitologia e Micologia/Núcleo de </a:t>
              </a:r>
              <a:r>
                <a:rPr lang="pt-BR" sz="1000" dirty="0" err="1"/>
                <a:t>Enteroparasitas</a:t>
              </a:r>
              <a:r>
                <a:rPr lang="pt-BR" sz="1000" dirty="0"/>
                <a:t> – </a:t>
              </a:r>
              <a:r>
                <a:rPr lang="pt-BR" sz="1000" dirty="0" smtClean="0"/>
                <a:t>IAL/SP </a:t>
              </a:r>
              <a:endParaRPr lang="pt-BR" sz="1000" dirty="0"/>
            </a:p>
            <a:p>
              <a:pPr algn="just"/>
              <a:r>
                <a:rPr lang="pt-BR" sz="1000" dirty="0"/>
                <a:t> </a:t>
              </a:r>
              <a:endParaRPr lang="pt-BR" sz="1000" dirty="0" smtClean="0"/>
            </a:p>
            <a:p>
              <a:pPr algn="just"/>
              <a:r>
                <a:rPr lang="pt-BR" sz="1000" b="1" dirty="0" smtClean="0"/>
                <a:t>03/09/2019 </a:t>
              </a:r>
              <a:r>
                <a:rPr lang="pt-BR" sz="1000" b="1" dirty="0"/>
                <a:t>(terça-feira)</a:t>
              </a:r>
              <a:endParaRPr lang="pt-BR" sz="1000" dirty="0"/>
            </a:p>
            <a:p>
              <a:pPr algn="just"/>
              <a:r>
                <a:rPr lang="pt-BR" sz="1000" b="1" dirty="0" smtClean="0"/>
                <a:t>Aula </a:t>
              </a:r>
              <a:r>
                <a:rPr lang="pt-BR" sz="1000" b="1" dirty="0"/>
                <a:t>3</a:t>
              </a:r>
              <a:r>
                <a:rPr lang="pt-BR" sz="1000" dirty="0"/>
                <a:t> – </a:t>
              </a:r>
              <a:r>
                <a:rPr lang="pt-BR" sz="1000" dirty="0" smtClean="0"/>
                <a:t>Epidemiologia das Parasitoses</a:t>
              </a:r>
            </a:p>
            <a:p>
              <a:pPr algn="just"/>
              <a:r>
                <a:rPr lang="pt-BR" sz="1000" dirty="0"/>
                <a:t>Prof. Dr</a:t>
              </a:r>
              <a:r>
                <a:rPr lang="pt-BR" sz="1000" dirty="0" smtClean="0"/>
                <a:t>. Eliseu Alves </a:t>
              </a:r>
              <a:r>
                <a:rPr lang="pt-BR" sz="1000" dirty="0" err="1" smtClean="0"/>
                <a:t>Waldman</a:t>
              </a:r>
              <a:r>
                <a:rPr lang="pt-BR" sz="1000" dirty="0" smtClean="0"/>
                <a:t> – Faculdade de Saúde Pública - USP</a:t>
              </a:r>
            </a:p>
            <a:p>
              <a:pPr algn="just"/>
              <a:r>
                <a:rPr lang="pt-BR" sz="1000" b="1" dirty="0"/>
                <a:t>Aula 4</a:t>
              </a:r>
              <a:r>
                <a:rPr lang="pt-BR" sz="1000" dirty="0"/>
                <a:t> </a:t>
              </a:r>
              <a:r>
                <a:rPr lang="pt-BR" sz="1000" dirty="0" smtClean="0"/>
                <a:t>– Fatores que influenciam os resultados experimentais</a:t>
              </a:r>
            </a:p>
            <a:p>
              <a:pPr algn="just"/>
              <a:r>
                <a:rPr lang="pt-BR" sz="1000" dirty="0" smtClean="0"/>
                <a:t>Prof. Dr. Eduardo Pompeu – Hospital das Clínicas –Faculdade de Medicina da USP</a:t>
              </a:r>
              <a:endParaRPr lang="pt-BR" sz="1000" dirty="0"/>
            </a:p>
            <a:p>
              <a:pPr algn="just"/>
              <a:endParaRPr lang="pt-BR" sz="1000" dirty="0" smtClean="0"/>
            </a:p>
            <a:p>
              <a:pPr algn="just"/>
              <a:r>
                <a:rPr lang="pt-BR" sz="1000" b="1" dirty="0" smtClean="0"/>
                <a:t>04/09/2019 </a:t>
              </a:r>
              <a:r>
                <a:rPr lang="pt-BR" sz="1000" b="1" dirty="0"/>
                <a:t>(quarta-feira)</a:t>
              </a:r>
              <a:endParaRPr lang="pt-BR" sz="1000" dirty="0"/>
            </a:p>
            <a:p>
              <a:pPr algn="just"/>
              <a:r>
                <a:rPr lang="pt-BR" sz="1000" b="1" dirty="0"/>
                <a:t>Aula 5</a:t>
              </a:r>
              <a:r>
                <a:rPr lang="pt-BR" sz="1000" dirty="0"/>
                <a:t> – Imunologia </a:t>
              </a:r>
              <a:r>
                <a:rPr lang="pt-BR" sz="1000" dirty="0" smtClean="0"/>
                <a:t>aplicada </a:t>
              </a:r>
              <a:r>
                <a:rPr lang="pt-BR" sz="1000" dirty="0"/>
                <a:t>à Parasitologia</a:t>
              </a:r>
            </a:p>
            <a:p>
              <a:pPr algn="just"/>
              <a:r>
                <a:rPr lang="pt-BR" sz="1000" dirty="0" smtClean="0"/>
                <a:t>Prof</a:t>
              </a:r>
              <a:r>
                <a:rPr lang="pt-BR" sz="1000" dirty="0"/>
                <a:t>. Dr. Cyro Alves de Brito– Centro de Imunologia – </a:t>
              </a:r>
              <a:r>
                <a:rPr lang="pt-BR" sz="1000" dirty="0" smtClean="0"/>
                <a:t>IAL/SP </a:t>
              </a:r>
              <a:endParaRPr lang="pt-BR" sz="1000" dirty="0"/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6- </a:t>
              </a:r>
              <a:r>
                <a:rPr lang="pt-BR" sz="1000" dirty="0" smtClean="0"/>
                <a:t>Interação parasito-hospedeiro</a:t>
              </a:r>
            </a:p>
            <a:p>
              <a:pPr algn="just"/>
              <a:r>
                <a:rPr lang="pt-BR" sz="1000" dirty="0" smtClean="0"/>
                <a:t>Prof. Dra. Thaís Alves da Costa Silva – UFABC e Centro </a:t>
              </a:r>
              <a:r>
                <a:rPr lang="pt-BR" sz="1000" dirty="0"/>
                <a:t>de Parasitologia e </a:t>
              </a:r>
              <a:r>
                <a:rPr lang="pt-BR" sz="1000" dirty="0" smtClean="0"/>
                <a:t>Micologia-IAL/SP</a:t>
              </a:r>
              <a:endParaRPr lang="pt-BR" sz="1000" dirty="0"/>
            </a:p>
            <a:p>
              <a:pPr algn="just"/>
              <a:r>
                <a:rPr lang="pt-BR" sz="1000" dirty="0"/>
                <a:t> </a:t>
              </a:r>
            </a:p>
            <a:p>
              <a:pPr algn="just"/>
              <a:r>
                <a:rPr lang="pt-BR" sz="1000" b="1" dirty="0" smtClean="0"/>
                <a:t>05/09/2019 </a:t>
              </a:r>
              <a:r>
                <a:rPr lang="pt-BR" sz="1000" b="1" dirty="0"/>
                <a:t>(quarta-feira)</a:t>
              </a:r>
              <a:endParaRPr lang="pt-BR" sz="1000" dirty="0"/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7</a:t>
              </a:r>
              <a:r>
                <a:rPr lang="pt-BR" sz="1000" dirty="0" smtClean="0"/>
                <a:t> – Vetores</a:t>
              </a:r>
              <a:endParaRPr lang="pt-BR" sz="1000" dirty="0"/>
            </a:p>
            <a:p>
              <a:pPr algn="just"/>
              <a:r>
                <a:rPr lang="pt-BR" sz="1000" dirty="0"/>
                <a:t>Prof. Dra. Helena </a:t>
              </a:r>
              <a:r>
                <a:rPr lang="pt-BR" sz="1000" dirty="0" err="1"/>
                <a:t>Hilomi</a:t>
              </a:r>
              <a:r>
                <a:rPr lang="pt-BR" sz="1000" dirty="0"/>
                <a:t> Taniguchi- Centro de Parasitologia e Micologia – IAL/SP </a:t>
              </a:r>
            </a:p>
            <a:p>
              <a:pPr algn="just"/>
              <a:r>
                <a:rPr lang="pt-BR" sz="1000" b="1" dirty="0" smtClean="0"/>
                <a:t>Aula 8</a:t>
              </a:r>
              <a:r>
                <a:rPr lang="pt-BR" sz="1000" dirty="0" smtClean="0"/>
                <a:t> </a:t>
              </a:r>
              <a:r>
                <a:rPr lang="pt-BR" sz="1000" dirty="0"/>
                <a:t>– Novas abordagens moleculares aplicadas à Parasitologia</a:t>
              </a:r>
            </a:p>
            <a:p>
              <a:pPr algn="just"/>
              <a:r>
                <a:rPr lang="pt-BR" sz="1000" dirty="0"/>
                <a:t>Prof. Dra. Katia Cristina Pereira Oliveira Santos –Departamento de Microbiologia, Imunologia e Parasitologia, Escola Paulista de Medicina - UNIFESP</a:t>
              </a:r>
            </a:p>
            <a:p>
              <a:pPr algn="just"/>
              <a:r>
                <a:rPr lang="pt-BR" sz="1000" dirty="0"/>
                <a:t> </a:t>
              </a:r>
            </a:p>
            <a:p>
              <a:pPr algn="just"/>
              <a:r>
                <a:rPr lang="pt-BR" sz="1000" b="1" dirty="0" smtClean="0"/>
                <a:t>06/09/2019 (quinta-feira</a:t>
              </a:r>
              <a:r>
                <a:rPr lang="pt-BR" sz="1000" b="1" dirty="0"/>
                <a:t>)</a:t>
              </a:r>
              <a:endParaRPr lang="pt-BR" sz="1000" dirty="0"/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9</a:t>
              </a:r>
              <a:r>
                <a:rPr lang="pt-BR" sz="1000" dirty="0" smtClean="0"/>
                <a:t> – </a:t>
              </a:r>
              <a:r>
                <a:rPr lang="pt-BR" sz="1000" dirty="0" err="1" smtClean="0"/>
                <a:t>Enteroparasitas</a:t>
              </a:r>
              <a:r>
                <a:rPr lang="pt-BR" sz="1000" dirty="0" smtClean="0"/>
                <a:t> (Epidemiologia, Diagnóstico e Controle)</a:t>
              </a:r>
            </a:p>
            <a:p>
              <a:pPr algn="just"/>
              <a:r>
                <a:rPr lang="pt-BR" sz="1000" dirty="0"/>
                <a:t>Prof. Dr. Pedro Luiz Silva Pinto – Centro de Parasitologia e Micologia/Núcleo de </a:t>
              </a:r>
              <a:r>
                <a:rPr lang="pt-BR" sz="1000" dirty="0" err="1"/>
                <a:t>Enteroparasitas</a:t>
              </a:r>
              <a:r>
                <a:rPr lang="pt-BR" sz="1000" dirty="0"/>
                <a:t> – IAL/SP</a:t>
              </a:r>
              <a:endParaRPr lang="pt-BR" sz="1000" dirty="0" smtClean="0"/>
            </a:p>
            <a:p>
              <a:pPr algn="just"/>
              <a:r>
                <a:rPr lang="pt-BR" sz="1000" b="1" dirty="0" smtClean="0"/>
                <a:t>Aula 10</a:t>
              </a:r>
              <a:r>
                <a:rPr lang="pt-BR" sz="1000" dirty="0" smtClean="0"/>
                <a:t> – Doença </a:t>
              </a:r>
              <a:r>
                <a:rPr lang="pt-BR" sz="1000" dirty="0"/>
                <a:t>de Chagas</a:t>
              </a:r>
            </a:p>
            <a:p>
              <a:pPr algn="just"/>
              <a:r>
                <a:rPr lang="pt-BR" sz="1000" dirty="0"/>
                <a:t>Prof. Dr. </a:t>
              </a:r>
              <a:r>
                <a:rPr lang="pt-BR" sz="1000" dirty="0" err="1"/>
                <a:t>Antonio</a:t>
              </a:r>
              <a:r>
                <a:rPr lang="pt-BR" sz="1000" dirty="0"/>
                <a:t> Marcos de </a:t>
              </a:r>
              <a:r>
                <a:rPr lang="pt-BR" sz="1000" dirty="0" err="1"/>
                <a:t>Apparecida</a:t>
              </a:r>
              <a:r>
                <a:rPr lang="pt-BR" sz="1000" dirty="0"/>
                <a:t> Levy – Centro de Parasitologia e Micologia – IAL/SP </a:t>
              </a:r>
            </a:p>
            <a:p>
              <a:pPr algn="just"/>
              <a:endParaRPr lang="pt-BR" sz="1000" b="1" dirty="0" smtClean="0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595067" y="1050567"/>
              <a:ext cx="3240360" cy="67095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1000" b="1" dirty="0" smtClean="0"/>
                <a:t>09/09/2019 (segunda-feira)</a:t>
              </a:r>
              <a:endParaRPr lang="pt-BR" sz="1000" dirty="0" smtClean="0"/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11 </a:t>
              </a:r>
              <a:r>
                <a:rPr lang="pt-BR" sz="1000" dirty="0" smtClean="0"/>
                <a:t>– Malária </a:t>
              </a:r>
              <a:endParaRPr lang="pt-BR" sz="1000" dirty="0"/>
            </a:p>
            <a:p>
              <a:pPr algn="just"/>
              <a:r>
                <a:rPr lang="pt-BR" sz="1000" dirty="0"/>
                <a:t>Prof. Dra. </a:t>
              </a:r>
              <a:r>
                <a:rPr lang="pt-BR" sz="1000" dirty="0" smtClean="0"/>
                <a:t>Silvia Beatriz </a:t>
              </a:r>
              <a:r>
                <a:rPr lang="pt-BR" sz="1000" dirty="0" err="1" smtClean="0"/>
                <a:t>Boscardin</a:t>
              </a:r>
              <a:r>
                <a:rPr lang="pt-BR" sz="1000" dirty="0" smtClean="0"/>
                <a:t> – Instituto de Ciências Biomédicas – USP</a:t>
              </a:r>
            </a:p>
            <a:p>
              <a:pPr algn="just"/>
              <a:r>
                <a:rPr lang="pt-BR" sz="1000" b="1" dirty="0" smtClean="0"/>
                <a:t>Aula 12</a:t>
              </a:r>
              <a:r>
                <a:rPr lang="pt-BR" sz="1000" dirty="0" smtClean="0"/>
                <a:t> </a:t>
              </a:r>
              <a:r>
                <a:rPr lang="pt-BR" sz="1000" dirty="0"/>
                <a:t>– Leishmanioses</a:t>
              </a:r>
            </a:p>
            <a:p>
              <a:pPr algn="just"/>
              <a:r>
                <a:rPr lang="pt-BR" sz="1000" dirty="0"/>
                <a:t>Prof. Dr. José Eduardo </a:t>
              </a:r>
              <a:r>
                <a:rPr lang="pt-BR" sz="1000" dirty="0" err="1"/>
                <a:t>Tolezano</a:t>
              </a:r>
              <a:r>
                <a:rPr lang="pt-BR" sz="1000" dirty="0"/>
                <a:t> – Centro de Parasitologia e Micologia – IAL/SP </a:t>
              </a:r>
            </a:p>
            <a:p>
              <a:pPr algn="just"/>
              <a:endParaRPr lang="pt-BR" sz="1000" dirty="0"/>
            </a:p>
            <a:p>
              <a:pPr algn="just"/>
              <a:r>
                <a:rPr lang="pt-BR" sz="1000" b="1" dirty="0" smtClean="0"/>
                <a:t>10/09/2019 (terça-feira</a:t>
              </a:r>
              <a:r>
                <a:rPr lang="pt-BR" sz="1000" b="1" dirty="0"/>
                <a:t>)</a:t>
              </a:r>
              <a:endParaRPr lang="pt-BR" sz="1000" dirty="0"/>
            </a:p>
            <a:p>
              <a:pPr algn="just"/>
              <a:r>
                <a:rPr lang="pt-BR" sz="1000" b="1" dirty="0"/>
                <a:t>Aula 13</a:t>
              </a:r>
              <a:r>
                <a:rPr lang="pt-BR" sz="1000" dirty="0"/>
                <a:t> –Toxoplasmose</a:t>
              </a:r>
            </a:p>
            <a:p>
              <a:pPr algn="just"/>
              <a:r>
                <a:rPr lang="pt-BR" sz="1000" dirty="0"/>
                <a:t>Prof. Dra. Luciana Regina Meireles Jaguaribe </a:t>
              </a:r>
              <a:r>
                <a:rPr lang="pt-BR" sz="1000" dirty="0" err="1"/>
                <a:t>Ekman</a:t>
              </a:r>
              <a:r>
                <a:rPr lang="pt-BR" sz="1000" dirty="0"/>
                <a:t> – Laboratório de </a:t>
              </a:r>
              <a:r>
                <a:rPr lang="pt-BR" sz="1000" dirty="0" err="1"/>
                <a:t>Protozoologia</a:t>
              </a:r>
              <a:r>
                <a:rPr lang="pt-BR" sz="1000" dirty="0"/>
                <a:t> – Instituto de Medicina Tropical de São Paulo.</a:t>
              </a:r>
            </a:p>
            <a:p>
              <a:pPr algn="just"/>
              <a:r>
                <a:rPr lang="pt-BR" sz="1000" b="1" dirty="0" smtClean="0"/>
                <a:t>Aula </a:t>
              </a:r>
              <a:r>
                <a:rPr lang="pt-BR" sz="1000" b="1" dirty="0"/>
                <a:t>14</a:t>
              </a:r>
              <a:r>
                <a:rPr lang="pt-BR" sz="1000" dirty="0"/>
                <a:t> </a:t>
              </a:r>
              <a:r>
                <a:rPr lang="pt-BR" sz="1000" b="1" dirty="0" smtClean="0"/>
                <a:t>- </a:t>
              </a:r>
              <a:r>
                <a:rPr lang="pt-BR" sz="1000" dirty="0" err="1"/>
                <a:t>Coinfecções</a:t>
              </a:r>
              <a:endParaRPr lang="pt-BR" sz="1000" dirty="0"/>
            </a:p>
            <a:p>
              <a:pPr algn="just"/>
              <a:r>
                <a:rPr lang="pt-BR" sz="1000" dirty="0"/>
                <a:t>Prof. Dr. José Ângelo </a:t>
              </a:r>
              <a:r>
                <a:rPr lang="pt-BR" sz="1000" dirty="0" err="1"/>
                <a:t>Lauletta</a:t>
              </a:r>
              <a:r>
                <a:rPr lang="pt-BR" sz="1000" dirty="0"/>
                <a:t> </a:t>
              </a:r>
              <a:r>
                <a:rPr lang="pt-BR" sz="1000" dirty="0" err="1"/>
                <a:t>Lindoso</a:t>
              </a:r>
              <a:r>
                <a:rPr lang="pt-BR" sz="1000" dirty="0"/>
                <a:t> – Instituto de Infectologia Emílio Ribas/SP e Laboratório de </a:t>
              </a:r>
              <a:r>
                <a:rPr lang="pt-BR" sz="1000" dirty="0" err="1"/>
                <a:t>Soroepidemiologia</a:t>
              </a:r>
              <a:r>
                <a:rPr lang="pt-BR" sz="1000" dirty="0"/>
                <a:t> e </a:t>
              </a:r>
              <a:r>
                <a:rPr lang="pt-BR" sz="1000" dirty="0" err="1"/>
                <a:t>Imunobiologia</a:t>
              </a:r>
              <a:r>
                <a:rPr lang="pt-BR" sz="1000" dirty="0"/>
                <a:t>/Instituto de Medicina Tropical – Universidade de São Paulo</a:t>
              </a:r>
            </a:p>
            <a:p>
              <a:pPr algn="just"/>
              <a:endParaRPr lang="pt-BR" sz="1000" dirty="0"/>
            </a:p>
            <a:p>
              <a:pPr algn="just"/>
              <a:r>
                <a:rPr lang="pt-BR" sz="1000" b="1" dirty="0" smtClean="0"/>
                <a:t>11/09/2019 (quarta-feira</a:t>
              </a:r>
              <a:r>
                <a:rPr lang="pt-BR" sz="1000" b="1" dirty="0"/>
                <a:t>)</a:t>
              </a:r>
              <a:endParaRPr lang="pt-BR" sz="1000" dirty="0"/>
            </a:p>
            <a:p>
              <a:pPr algn="just"/>
              <a:r>
                <a:rPr lang="pt-BR" sz="1000" b="1" dirty="0" smtClean="0"/>
                <a:t>Aula 15</a:t>
              </a:r>
              <a:r>
                <a:rPr lang="pt-BR" sz="1000" dirty="0" smtClean="0"/>
                <a:t> </a:t>
              </a:r>
              <a:r>
                <a:rPr lang="pt-BR" sz="1000" dirty="0"/>
                <a:t>– </a:t>
              </a:r>
              <a:r>
                <a:rPr lang="pt-BR" sz="1000" dirty="0" smtClean="0"/>
                <a:t>Vacinas</a:t>
              </a:r>
            </a:p>
            <a:p>
              <a:pPr algn="just"/>
              <a:r>
                <a:rPr lang="pt-BR" sz="1000" dirty="0" smtClean="0"/>
                <a:t>Prof. Dr. Andrés Jimenez </a:t>
              </a:r>
              <a:r>
                <a:rPr lang="pt-BR" sz="1000" dirty="0" err="1" smtClean="0"/>
                <a:t>Galisteo</a:t>
              </a:r>
              <a:r>
                <a:rPr lang="pt-BR" sz="1000" dirty="0" smtClean="0"/>
                <a:t> Jr – Laboratório de </a:t>
              </a:r>
              <a:r>
                <a:rPr lang="pt-BR" sz="1000" dirty="0" err="1" smtClean="0"/>
                <a:t>Protozoologia</a:t>
              </a:r>
              <a:r>
                <a:rPr lang="pt-BR" sz="1000" dirty="0" smtClean="0"/>
                <a:t> – Instituto de Medicina Tropical de São Paulo.</a:t>
              </a:r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16</a:t>
              </a:r>
              <a:r>
                <a:rPr lang="pt-BR" sz="1000" dirty="0" smtClean="0"/>
                <a:t> </a:t>
              </a:r>
              <a:r>
                <a:rPr lang="pt-BR" sz="1000" dirty="0"/>
                <a:t>– </a:t>
              </a:r>
              <a:r>
                <a:rPr lang="pt-BR" sz="1000" dirty="0" smtClean="0"/>
                <a:t>Inovações em Parasitologia: Vesículas Extracelulares e </a:t>
              </a:r>
              <a:r>
                <a:rPr lang="pt-BR" sz="1000" dirty="0" err="1" smtClean="0"/>
                <a:t>microRNAs</a:t>
              </a:r>
              <a:endParaRPr lang="pt-BR" sz="1000" dirty="0"/>
            </a:p>
            <a:p>
              <a:pPr algn="just"/>
              <a:r>
                <a:rPr lang="pt-BR" sz="1000" dirty="0"/>
                <a:t>Prof. </a:t>
              </a:r>
              <a:r>
                <a:rPr lang="pt-BR" sz="1000" dirty="0" smtClean="0"/>
                <a:t>Dra. Vera Lucia </a:t>
              </a:r>
              <a:r>
                <a:rPr lang="pt-BR" sz="1000" dirty="0"/>
                <a:t>Pereira </a:t>
              </a:r>
              <a:r>
                <a:rPr lang="pt-BR" sz="1000" dirty="0" err="1" smtClean="0"/>
                <a:t>Chioccola</a:t>
              </a:r>
              <a:r>
                <a:rPr lang="pt-BR" sz="1000" dirty="0" smtClean="0"/>
                <a:t> - Centro </a:t>
              </a:r>
              <a:r>
                <a:rPr lang="pt-BR" sz="1000" dirty="0"/>
                <a:t>de Parasitologia </a:t>
              </a:r>
              <a:r>
                <a:rPr lang="pt-BR" sz="1000" dirty="0" smtClean="0"/>
                <a:t> e </a:t>
              </a:r>
              <a:r>
                <a:rPr lang="pt-BR" sz="1000" dirty="0"/>
                <a:t>Micologia – IAL/SP </a:t>
              </a:r>
            </a:p>
            <a:p>
              <a:pPr algn="just"/>
              <a:endParaRPr lang="pt-BR" sz="1000" dirty="0"/>
            </a:p>
            <a:p>
              <a:pPr algn="just"/>
              <a:r>
                <a:rPr lang="pt-BR" sz="1000" b="1" dirty="0" smtClean="0"/>
                <a:t>12/09/2019 (quinta-feira</a:t>
              </a:r>
              <a:r>
                <a:rPr lang="pt-BR" sz="1000" b="1" dirty="0"/>
                <a:t>)</a:t>
              </a:r>
              <a:r>
                <a:rPr lang="pt-BR" sz="1000" dirty="0"/>
                <a:t>                                                                                                                          </a:t>
              </a:r>
            </a:p>
            <a:p>
              <a:pPr algn="just"/>
              <a:r>
                <a:rPr lang="pt-BR" sz="1000" b="1" dirty="0"/>
                <a:t>Aula </a:t>
              </a:r>
              <a:r>
                <a:rPr lang="pt-BR" sz="1000" b="1" dirty="0" smtClean="0"/>
                <a:t>17</a:t>
              </a:r>
              <a:r>
                <a:rPr lang="pt-BR" sz="1000" dirty="0" smtClean="0"/>
                <a:t> </a:t>
              </a:r>
              <a:r>
                <a:rPr lang="pt-BR" sz="1000" dirty="0"/>
                <a:t>– Novas abordagens terapêuticas aplicadas à Parasitologia</a:t>
              </a:r>
            </a:p>
            <a:p>
              <a:pPr algn="just"/>
              <a:r>
                <a:rPr lang="pt-BR" sz="1000" dirty="0"/>
                <a:t>Prof. Dr. André Gustavo Cardoso </a:t>
              </a:r>
              <a:r>
                <a:rPr lang="pt-BR" sz="1000" dirty="0" err="1"/>
                <a:t>Tempone</a:t>
              </a:r>
              <a:r>
                <a:rPr lang="pt-BR" sz="1000" dirty="0"/>
                <a:t> – Centro de Parasitologia e Micologia – IAL/SP </a:t>
              </a:r>
            </a:p>
            <a:p>
              <a:pPr algn="just"/>
              <a:r>
                <a:rPr lang="pt-BR" sz="1000" b="1" dirty="0" smtClean="0"/>
                <a:t>Aula 18</a:t>
              </a:r>
              <a:r>
                <a:rPr lang="pt-BR" sz="1000" dirty="0" smtClean="0"/>
                <a:t> </a:t>
              </a:r>
              <a:r>
                <a:rPr lang="pt-BR" sz="1000" dirty="0"/>
                <a:t>– </a:t>
              </a:r>
              <a:r>
                <a:rPr lang="pt-BR" sz="1000" dirty="0" smtClean="0"/>
                <a:t>Patógenos em Jogo</a:t>
              </a:r>
              <a:endParaRPr lang="pt-BR" sz="1000" dirty="0"/>
            </a:p>
            <a:p>
              <a:pPr algn="just"/>
              <a:r>
                <a:rPr lang="pt-BR" sz="1000" dirty="0"/>
                <a:t>Prof. Dra. Katia Cristina Pereira Oliveira </a:t>
              </a:r>
              <a:r>
                <a:rPr lang="pt-BR" sz="1000" dirty="0" smtClean="0"/>
                <a:t>Santos e </a:t>
              </a:r>
              <a:r>
                <a:rPr lang="pt-BR" sz="1000" dirty="0"/>
                <a:t>Prof. Dra</a:t>
              </a:r>
              <a:r>
                <a:rPr lang="pt-BR" sz="1000" dirty="0" smtClean="0"/>
                <a:t>. Erika Suzuki de Toledo – Departamento </a:t>
              </a:r>
              <a:r>
                <a:rPr lang="pt-BR" sz="1000" dirty="0"/>
                <a:t>de Microbiologia, Imunologia e Parasitologia, Escola Paulista de Medicina - UNIFESP</a:t>
              </a:r>
            </a:p>
            <a:p>
              <a:pPr algn="just"/>
              <a:r>
                <a:rPr lang="pt-BR" sz="1000" b="1" dirty="0"/>
                <a:t> </a:t>
              </a:r>
              <a:endParaRPr lang="pt-BR" sz="1000" dirty="0"/>
            </a:p>
            <a:p>
              <a:pPr algn="just"/>
              <a:r>
                <a:rPr lang="pt-BR" sz="1000" b="1" dirty="0" smtClean="0"/>
                <a:t>13/09/2019 (sexta-feira</a:t>
              </a:r>
              <a:r>
                <a:rPr lang="pt-BR" sz="1000" b="1" dirty="0"/>
                <a:t>)</a:t>
              </a:r>
              <a:endParaRPr lang="pt-BR" sz="1000" dirty="0"/>
            </a:p>
            <a:p>
              <a:pPr algn="just"/>
              <a:r>
                <a:rPr lang="pt-BR" sz="1000" b="1" dirty="0"/>
                <a:t>Aula 19 </a:t>
              </a:r>
              <a:r>
                <a:rPr lang="pt-BR" sz="1000" b="1" dirty="0" smtClean="0"/>
                <a:t>e 20 </a:t>
              </a:r>
              <a:r>
                <a:rPr lang="pt-BR" sz="1000" dirty="0" smtClean="0"/>
                <a:t>– </a:t>
              </a:r>
              <a:r>
                <a:rPr lang="pt-BR" sz="1000" dirty="0"/>
                <a:t>Seminários</a:t>
              </a:r>
            </a:p>
            <a:p>
              <a:pPr algn="just"/>
              <a:r>
                <a:rPr lang="pt-BR" sz="1000" dirty="0" smtClean="0"/>
                <a:t>Encerramento</a:t>
              </a:r>
              <a:endParaRPr lang="pt-BR" sz="1000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728058" y="7717994"/>
              <a:ext cx="252028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900" b="1" dirty="0" smtClean="0">
                  <a:latin typeface="+mj-lt"/>
                </a:rPr>
                <a:t>COMISSÃO ORGANIZADORA</a:t>
              </a:r>
            </a:p>
            <a:p>
              <a:pPr algn="ctr">
                <a:defRPr/>
              </a:pPr>
              <a:r>
                <a:rPr lang="pt-BR" sz="900" dirty="0" err="1">
                  <a:latin typeface="+mj-lt"/>
                  <a:cs typeface="Arial" pitchFamily="34" charset="0"/>
                </a:rPr>
                <a:t>Profª</a:t>
              </a:r>
              <a:r>
                <a:rPr lang="pt-BR" sz="900" dirty="0">
                  <a:latin typeface="+mj-lt"/>
                  <a:cs typeface="Arial" pitchFamily="34" charset="0"/>
                </a:rPr>
                <a:t> Dra. Cristina da Silva Meira </a:t>
              </a:r>
              <a:r>
                <a:rPr lang="pt-BR" sz="900" dirty="0" err="1">
                  <a:latin typeface="+mj-lt"/>
                  <a:cs typeface="Arial" pitchFamily="34" charset="0"/>
                </a:rPr>
                <a:t>Strejevitch</a:t>
              </a:r>
              <a:endParaRPr lang="pt-BR" sz="900" dirty="0"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pt-BR" sz="900" dirty="0">
                  <a:latin typeface="+mj-lt"/>
                  <a:cs typeface="Arial" pitchFamily="34" charset="0"/>
                </a:rPr>
                <a:t>Dra. Gabriela </a:t>
              </a:r>
              <a:r>
                <a:rPr lang="pt-BR" sz="900" dirty="0" err="1">
                  <a:latin typeface="+mj-lt"/>
                  <a:cs typeface="Arial" pitchFamily="34" charset="0"/>
                </a:rPr>
                <a:t>Motoie</a:t>
              </a:r>
              <a:endParaRPr lang="pt-BR" sz="900" dirty="0"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pt-BR" sz="900" dirty="0" err="1">
                  <a:latin typeface="+mj-lt"/>
                  <a:cs typeface="Arial" pitchFamily="34" charset="0"/>
                </a:rPr>
                <a:t>Prof</a:t>
              </a:r>
              <a:r>
                <a:rPr lang="pt-BR" sz="900" dirty="0">
                  <a:latin typeface="+mj-lt"/>
                  <a:cs typeface="Arial" pitchFamily="34" charset="0"/>
                </a:rPr>
                <a:t> ª Dra. Samanta </a:t>
              </a:r>
              <a:r>
                <a:rPr lang="pt-BR" sz="900" dirty="0" err="1">
                  <a:latin typeface="+mj-lt"/>
                  <a:cs typeface="Arial" pitchFamily="34" charset="0"/>
                </a:rPr>
                <a:t>Etel</a:t>
              </a:r>
              <a:r>
                <a:rPr lang="pt-BR" sz="900" dirty="0">
                  <a:latin typeface="+mj-lt"/>
                  <a:cs typeface="Arial" pitchFamily="34" charset="0"/>
                </a:rPr>
                <a:t> </a:t>
              </a:r>
              <a:r>
                <a:rPr lang="pt-BR" sz="900" dirty="0" err="1">
                  <a:latin typeface="+mj-lt"/>
                  <a:cs typeface="Arial" pitchFamily="34" charset="0"/>
                </a:rPr>
                <a:t>Treiger</a:t>
              </a:r>
              <a:r>
                <a:rPr lang="pt-BR" sz="900" dirty="0">
                  <a:latin typeface="+mj-lt"/>
                  <a:cs typeface="Arial" pitchFamily="34" charset="0"/>
                </a:rPr>
                <a:t> Borborema</a:t>
              </a:r>
            </a:p>
            <a:p>
              <a:pPr algn="ctr">
                <a:defRPr/>
              </a:pPr>
              <a:endParaRPr lang="pt-BR" sz="900" dirty="0"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82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307</Words>
  <Application>Microsoft Office PowerPoint</Application>
  <PresentationFormat>Apresentação na tela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consuta</dc:creator>
  <cp:lastModifiedBy>Camila da Silva Lopes</cp:lastModifiedBy>
  <cp:revision>15</cp:revision>
  <cp:lastPrinted>2017-08-23T17:08:31Z</cp:lastPrinted>
  <dcterms:created xsi:type="dcterms:W3CDTF">2016-06-22T12:40:06Z</dcterms:created>
  <dcterms:modified xsi:type="dcterms:W3CDTF">2019-07-30T15:15:26Z</dcterms:modified>
</cp:coreProperties>
</file>